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859" r:id="rId2"/>
    <p:sldId id="931" r:id="rId3"/>
    <p:sldId id="906" r:id="rId4"/>
    <p:sldId id="910" r:id="rId5"/>
    <p:sldId id="911" r:id="rId6"/>
    <p:sldId id="912" r:id="rId7"/>
    <p:sldId id="913" r:id="rId8"/>
    <p:sldId id="932" r:id="rId9"/>
    <p:sldId id="915" r:id="rId10"/>
    <p:sldId id="916" r:id="rId11"/>
    <p:sldId id="917" r:id="rId12"/>
    <p:sldId id="918" r:id="rId13"/>
    <p:sldId id="919" r:id="rId14"/>
    <p:sldId id="933" r:id="rId15"/>
    <p:sldId id="922" r:id="rId16"/>
    <p:sldId id="923" r:id="rId17"/>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615" autoAdjust="0"/>
    <p:restoredTop sz="94606" autoAdjust="0"/>
  </p:normalViewPr>
  <p:slideViewPr>
    <p:cSldViewPr>
      <p:cViewPr varScale="1">
        <p:scale>
          <a:sx n="111" d="100"/>
          <a:sy n="111" d="100"/>
        </p:scale>
        <p:origin x="648" y="102"/>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1" d="100"/>
          <a:sy n="81" d="100"/>
        </p:scale>
        <p:origin x="-3876"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pPr>
                <a:defRPr/>
              </a:pPr>
              <a:t>2024/12/17</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3138"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5" name="文本框 4"/>
          <p:cNvSpPr txBox="1"/>
          <p:nvPr userDrawn="1"/>
        </p:nvSpPr>
        <p:spPr>
          <a:xfrm>
            <a:off x="6023198" y="26126"/>
            <a:ext cx="6020757" cy="400110"/>
          </a:xfrm>
          <a:prstGeom prst="rect">
            <a:avLst/>
          </a:prstGeom>
          <a:noFill/>
        </p:spPr>
        <p:txBody>
          <a:bodyPr wrap="square" rtlCol="0">
            <a:spAutoFit/>
          </a:bodyPr>
          <a:lstStyle/>
          <a:p>
            <a:pPr algn="ct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课时训练  历史  九年级下  </a:t>
            </a:r>
            <a:r>
              <a:rPr lang="en-US" altLang="zh-CN" sz="2000" dirty="0" smtClean="0">
                <a:solidFill>
                  <a:prstClr val="black"/>
                </a:solidFill>
                <a:latin typeface="+mj-lt"/>
                <a:ea typeface="楷体" panose="02010609060101010101" pitchFamily="49" charset="-122"/>
              </a:rPr>
              <a:t>RMJY</a:t>
            </a:r>
            <a:endParaRPr lang="zh-CN" altLang="en-US" sz="2000" dirty="0">
              <a:solidFill>
                <a:prstClr val="black"/>
              </a:solidFill>
              <a:latin typeface="+mj-lt"/>
              <a:ea typeface="楷体" panose="02010609060101010101" pitchFamily="49" charset="-122"/>
            </a:endParaRPr>
          </a:p>
        </p:txBody>
      </p:sp>
    </p:spTree>
    <p:extLst>
      <p:ext uri="{BB962C8B-B14F-4D97-AF65-F5344CB8AC3E}">
        <p14:creationId xmlns:p14="http://schemas.microsoft.com/office/powerpoint/2010/main" val="4218949327"/>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pPr>
                <a:defRPr/>
              </a:pPr>
              <a:t>2024/12/17</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73"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0" y="1317982"/>
            <a:ext cx="12192000" cy="2687082"/>
          </a:xfrm>
          <a:prstGeom prst="rect">
            <a:avLst/>
          </a:prstGeom>
          <a:noFill/>
        </p:spPr>
        <p:txBody>
          <a:bodyPr wrap="square" rtlCol="0">
            <a:spAutoFit/>
          </a:bodyPr>
          <a:lstStyle/>
          <a:p>
            <a:pPr algn="ctr" eaLnBrk="1" fontAlgn="auto">
              <a:lnSpc>
                <a:spcPct val="150000"/>
              </a:lnSpc>
              <a:spcBef>
                <a:spcPts val="0"/>
              </a:spcBef>
              <a:spcAft>
                <a:spcPts val="0"/>
              </a:spcAft>
            </a:pPr>
            <a:r>
              <a:rPr lang="zh-CN" altLang="en-US" sz="6000">
                <a:solidFill>
                  <a:srgbClr val="70AD47">
                    <a:lumMod val="75000"/>
                  </a:srgbClr>
                </a:solidFill>
                <a:ea typeface="楷体" panose="02010609060101010101" pitchFamily="49" charset="-122"/>
                <a:cs typeface="Times New Roman" panose="02020603050405020304" pitchFamily="18" charset="0"/>
              </a:rPr>
              <a:t>第二</a:t>
            </a:r>
            <a:r>
              <a:rPr lang="zh-CN" altLang="en-US" sz="6000" smtClean="0">
                <a:solidFill>
                  <a:srgbClr val="70AD47">
                    <a:lumMod val="75000"/>
                  </a:srgbClr>
                </a:solidFill>
                <a:ea typeface="楷体" panose="02010609060101010101" pitchFamily="49" charset="-122"/>
                <a:cs typeface="Times New Roman" panose="02020603050405020304" pitchFamily="18" charset="0"/>
              </a:rPr>
              <a:t>单元  第二</a:t>
            </a:r>
            <a:r>
              <a:rPr lang="zh-CN" altLang="en-US" sz="6000">
                <a:solidFill>
                  <a:srgbClr val="70AD47">
                    <a:lumMod val="75000"/>
                  </a:srgbClr>
                </a:solidFill>
                <a:ea typeface="楷体" panose="02010609060101010101" pitchFamily="49" charset="-122"/>
                <a:cs typeface="Times New Roman" panose="02020603050405020304" pitchFamily="18" charset="0"/>
              </a:rPr>
              <a:t>次工业革命和近代科学文化</a:t>
            </a:r>
            <a:endParaRPr lang="zh-CN" altLang="en-US" sz="6000" dirty="0">
              <a:solidFill>
                <a:srgbClr val="70AD47">
                  <a:lumMod val="75000"/>
                </a:srgbClr>
              </a:solidFill>
              <a:ea typeface="楷体" panose="02010609060101010101" pitchFamily="49" charset="-122"/>
              <a:cs typeface="Times New Roman" panose="02020603050405020304" pitchFamily="18" charset="0"/>
            </a:endParaRPr>
          </a:p>
        </p:txBody>
      </p:sp>
      <p:sp>
        <p:nvSpPr>
          <p:cNvPr id="6" name="文本框 5"/>
          <p:cNvSpPr txBox="1"/>
          <p:nvPr/>
        </p:nvSpPr>
        <p:spPr>
          <a:xfrm>
            <a:off x="0" y="4114340"/>
            <a:ext cx="12192000" cy="898836"/>
          </a:xfrm>
          <a:prstGeom prst="rect">
            <a:avLst/>
          </a:prstGeom>
          <a:noFill/>
        </p:spPr>
        <p:txBody>
          <a:bodyPr wrap="square" rtlCol="0">
            <a:spAutoFit/>
          </a:bodyPr>
          <a:lstStyle/>
          <a:p>
            <a:pPr algn="ctr" eaLnBrk="1" fontAlgn="auto">
              <a:lnSpc>
                <a:spcPct val="150000"/>
              </a:lnSpc>
              <a:spcBef>
                <a:spcPts val="0"/>
              </a:spcBef>
              <a:spcAft>
                <a:spcPts val="0"/>
              </a:spcAft>
            </a:pPr>
            <a:r>
              <a:rPr lang="zh-CN" altLang="en-US" sz="4000">
                <a:solidFill>
                  <a:prstClr val="black"/>
                </a:solidFill>
                <a:cs typeface="Times New Roman" panose="02020603050405020304" pitchFamily="18" charset="0"/>
              </a:rPr>
              <a:t>第</a:t>
            </a:r>
            <a:r>
              <a:rPr lang="en-US" altLang="zh-CN" sz="4000">
                <a:solidFill>
                  <a:prstClr val="black"/>
                </a:solidFill>
                <a:cs typeface="Times New Roman" panose="02020603050405020304" pitchFamily="18" charset="0"/>
              </a:rPr>
              <a:t>5</a:t>
            </a:r>
            <a:r>
              <a:rPr lang="zh-CN" altLang="en-US" sz="4000">
                <a:solidFill>
                  <a:prstClr val="black"/>
                </a:solidFill>
                <a:cs typeface="Times New Roman" panose="02020603050405020304" pitchFamily="18" charset="0"/>
              </a:rPr>
              <a:t>课　第二次工业革命</a:t>
            </a:r>
            <a:endParaRPr lang="zh-CN" altLang="en-US" sz="4000" dirty="0">
              <a:solidFill>
                <a:prstClr val="black"/>
              </a:solidFill>
              <a:cs typeface="Times New Roman" panose="02020603050405020304" pitchFamily="18" charset="0"/>
            </a:endParaRPr>
          </a:p>
        </p:txBody>
      </p:sp>
    </p:spTree>
    <p:extLst>
      <p:ext uri="{BB962C8B-B14F-4D97-AF65-F5344CB8AC3E}">
        <p14:creationId xmlns:p14="http://schemas.microsoft.com/office/powerpoint/2010/main" val="217456221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9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世纪末</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世纪初，伴随工业的大发展，生产和资本高度集中，主要资本主义国家出现了一批规模庞大的</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巨型企业</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，如美孚石油公司、美国国际电话电报公司等。这一现象表明这一时期</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手工工场逐步消失</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工厂制度逐渐形成</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企业利润大幅降低</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垄断组织得到</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发展</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566300" y="1993727"/>
            <a:ext cx="407484" cy="461665"/>
          </a:xfrm>
          <a:prstGeom prst="rect">
            <a:avLst/>
          </a:prstGeom>
        </p:spPr>
        <p:txBody>
          <a:bodyPr wrap="none">
            <a:spAutoFit/>
          </a:bodyPr>
          <a:lstStyle/>
          <a:p>
            <a:r>
              <a:rPr lang="en-US" altLang="zh-CN" sz="2400">
                <a:cs typeface="Times New Roman" panose="02020603050405020304" pitchFamily="18" charset="0"/>
              </a:rPr>
              <a:t>D</a:t>
            </a:r>
            <a:endParaRPr lang="zh-CN" altLang="en-US"/>
          </a:p>
        </p:txBody>
      </p:sp>
    </p:spTree>
    <p:extLst>
      <p:ext uri="{BB962C8B-B14F-4D97-AF65-F5344CB8AC3E}">
        <p14:creationId xmlns:p14="http://schemas.microsoft.com/office/powerpoint/2010/main" val="26929302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10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阅读</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下列材料，回答问题。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一</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ds10.jpg" descr="id:2147490151;FounderCES"/>
          <p:cNvPicPr/>
          <p:nvPr/>
        </p:nvPicPr>
        <p:blipFill>
          <a:blip r:embed="rId2"/>
          <a:stretch>
            <a:fillRect/>
          </a:stretch>
        </p:blipFill>
        <p:spPr>
          <a:xfrm>
            <a:off x="1854800" y="2082961"/>
            <a:ext cx="2083435" cy="2598420"/>
          </a:xfrm>
          <a:prstGeom prst="rect">
            <a:avLst/>
          </a:prstGeom>
        </p:spPr>
      </p:pic>
      <p:sp>
        <p:nvSpPr>
          <p:cNvPr id="4" name="矩形 3"/>
          <p:cNvSpPr/>
          <p:nvPr/>
        </p:nvSpPr>
        <p:spPr>
          <a:xfrm>
            <a:off x="2494806" y="5013176"/>
            <a:ext cx="803425" cy="461665"/>
          </a:xfrm>
          <a:prstGeom prst="rect">
            <a:avLst/>
          </a:prstGeom>
        </p:spPr>
        <p:txBody>
          <a:bodyPr wrap="none">
            <a:spAutoFit/>
          </a:bodyPr>
          <a:lstStyle/>
          <a:p>
            <a:r>
              <a:rPr lang="zh-CN" altLang="zh-CN" sz="2400" b="0">
                <a:solidFill>
                  <a:srgbClr val="000000"/>
                </a:solidFill>
                <a:cs typeface="Times New Roman" panose="02020603050405020304" pitchFamily="18" charset="0"/>
              </a:rPr>
              <a:t>图一</a:t>
            </a:r>
            <a:endParaRPr lang="zh-CN" altLang="en-US" b="0"/>
          </a:p>
        </p:txBody>
      </p:sp>
      <p:pic>
        <p:nvPicPr>
          <p:cNvPr id="5" name="ds11.jpg" descr="id:2147490158;FounderCES"/>
          <p:cNvPicPr/>
          <p:nvPr/>
        </p:nvPicPr>
        <p:blipFill>
          <a:blip r:embed="rId3"/>
          <a:stretch>
            <a:fillRect/>
          </a:stretch>
        </p:blipFill>
        <p:spPr>
          <a:xfrm>
            <a:off x="6963087" y="1988840"/>
            <a:ext cx="1885950" cy="2581275"/>
          </a:xfrm>
          <a:prstGeom prst="rect">
            <a:avLst/>
          </a:prstGeom>
        </p:spPr>
      </p:pic>
      <p:sp>
        <p:nvSpPr>
          <p:cNvPr id="6" name="矩形 5"/>
          <p:cNvSpPr/>
          <p:nvPr/>
        </p:nvSpPr>
        <p:spPr>
          <a:xfrm>
            <a:off x="5303118" y="4919122"/>
            <a:ext cx="5134739" cy="461665"/>
          </a:xfrm>
          <a:prstGeom prst="rect">
            <a:avLst/>
          </a:prstGeom>
        </p:spPr>
        <p:txBody>
          <a:bodyPr wrap="none">
            <a:spAutoFit/>
          </a:bodyPr>
          <a:lstStyle/>
          <a:p>
            <a:r>
              <a:rPr lang="zh-CN" altLang="zh-CN" sz="2400">
                <a:solidFill>
                  <a:srgbClr val="000000"/>
                </a:solidFill>
                <a:cs typeface="Times New Roman" panose="02020603050405020304" pitchFamily="18" charset="0"/>
              </a:rPr>
              <a:t>图二　为世界装上轮子的人</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cs typeface="Times New Roman" panose="02020603050405020304" pitchFamily="18" charset="0"/>
              </a:rPr>
              <a:t>福特</a:t>
            </a:r>
            <a:endParaRPr lang="zh-CN" altLang="en-US"/>
          </a:p>
        </p:txBody>
      </p:sp>
    </p:spTree>
    <p:extLst>
      <p:ext uri="{BB962C8B-B14F-4D97-AF65-F5344CB8AC3E}">
        <p14:creationId xmlns:p14="http://schemas.microsoft.com/office/powerpoint/2010/main" val="59135354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454233"/>
          </a:xfrm>
        </p:spPr>
        <p:txBody>
          <a:bodyPr/>
          <a:lstStyle/>
          <a:p>
            <a:pPr hangingPunct="0">
              <a:spcAft>
                <a:spcPts val="0"/>
              </a:spcAf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不管你身在何处读着这本书</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世纪的发明就在你的身边。如果你恰好开着小汽车</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听着这本书的有声版</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请注意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汽车内燃机和录音技术就是源自</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世纪晚期。如果你刚好躺在床上或者坐在飞机上</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那么你很有可能是借着灯光读着这本书</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而这种灯光就是来自</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世纪</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70</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年代。如果你恰巧悠闲地躺在浴缸里看着书</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请注意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浴缸的塞子源自</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世纪。洗手间亦是如此。顺便说一下</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1851</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年的世界博览会已经展出了第一批可批量生产的抽水马桶。</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pPr>
            <a:r>
              <a:rPr lang="en-US" altLang="zh-CN">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摘编自</a:t>
            </a:r>
            <a:r>
              <a:rPr lang="zh-CN" altLang="zh-CN"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《欧罗巴一千年</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pPr>
            <a:r>
              <a:rPr lang="zh-CN" altLang="zh-CN"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打破边界的历史》</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15873718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pP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根据材料一并结合所学知识，请仿照图二示例，为图一配上恰当的文字说明</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hangingPunct="0">
              <a:spcAft>
                <a:spcPts val="0"/>
              </a:spcAft>
            </a:pPr>
            <a:endPar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根据材料二，概括</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世纪的发明从哪些方面改善了人们的生活。</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请再举一例</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世纪改善人们生活的发明并予以说明</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60854" y="1268760"/>
            <a:ext cx="5134739" cy="646331"/>
          </a:xfrm>
          <a:prstGeom prst="rect">
            <a:avLst/>
          </a:prstGeom>
        </p:spPr>
        <p:txBody>
          <a:bodyPr wrap="none">
            <a:spAutoFit/>
          </a:bodyPr>
          <a:lstStyle/>
          <a:p>
            <a:pPr>
              <a:lnSpc>
                <a:spcPct val="150000"/>
              </a:lnSpc>
              <a:spcAft>
                <a:spcPts val="0"/>
              </a:spcAft>
            </a:pPr>
            <a:r>
              <a:rPr lang="zh-CN" altLang="zh-CN" sz="2400">
                <a:cs typeface="Times New Roman" panose="02020603050405020304" pitchFamily="18" charset="0"/>
              </a:rPr>
              <a:t>驱散黑暗点亮世界的人</a:t>
            </a:r>
            <a:r>
              <a:rPr lang="en-US" altLang="zh-CN" sz="2400">
                <a:latin typeface="宋体" panose="02010600030101010101" pitchFamily="2" charset="-122"/>
                <a:cs typeface="Times New Roman" panose="02020603050405020304" pitchFamily="18" charset="0"/>
              </a:rPr>
              <a:t>——</a:t>
            </a:r>
            <a:r>
              <a:rPr lang="zh-CN" altLang="zh-CN" sz="2400">
                <a:cs typeface="Times New Roman" panose="02020603050405020304" pitchFamily="18" charset="0"/>
              </a:rPr>
              <a:t>爱迪生。</a:t>
            </a:r>
            <a:endParaRPr lang="zh-CN" altLang="zh-CN" sz="1200">
              <a:solidFill>
                <a:srgbClr val="000000"/>
              </a:solidFill>
              <a:cs typeface="Times New Roman" panose="02020603050405020304" pitchFamily="18" charset="0"/>
            </a:endParaRPr>
          </a:p>
        </p:txBody>
      </p:sp>
      <p:sp>
        <p:nvSpPr>
          <p:cNvPr id="4" name="矩形 3"/>
          <p:cNvSpPr/>
          <p:nvPr/>
        </p:nvSpPr>
        <p:spPr>
          <a:xfrm>
            <a:off x="385291" y="2348880"/>
            <a:ext cx="7726139" cy="646331"/>
          </a:xfrm>
          <a:prstGeom prst="rect">
            <a:avLst/>
          </a:prstGeom>
        </p:spPr>
        <p:txBody>
          <a:bodyPr wrap="square">
            <a:spAutoFit/>
          </a:bodyPr>
          <a:lstStyle/>
          <a:p>
            <a:pPr>
              <a:lnSpc>
                <a:spcPct val="150000"/>
              </a:lnSpc>
              <a:spcAft>
                <a:spcPts val="0"/>
              </a:spcAft>
            </a:pPr>
            <a:r>
              <a:rPr lang="zh-CN" altLang="zh-CN" sz="2400">
                <a:cs typeface="Times New Roman" panose="02020603050405020304" pitchFamily="18" charset="0"/>
              </a:rPr>
              <a:t>学习</a:t>
            </a:r>
            <a:r>
              <a:rPr lang="en-US" altLang="zh-CN" sz="2400">
                <a:ea typeface="Times New Roman" panose="02020603050405020304" pitchFamily="18" charset="0"/>
                <a:cs typeface="Times New Roman" panose="02020603050405020304" pitchFamily="18" charset="0"/>
              </a:rPr>
              <a:t>(</a:t>
            </a:r>
            <a:r>
              <a:rPr lang="zh-CN" altLang="zh-CN" sz="2400">
                <a:cs typeface="Times New Roman" panose="02020603050405020304" pitchFamily="18" charset="0"/>
              </a:rPr>
              <a:t>或文化</a:t>
            </a:r>
            <a:r>
              <a:rPr lang="en-US" altLang="zh-CN" sz="2400">
                <a:ea typeface="Times New Roman" panose="02020603050405020304" pitchFamily="18" charset="0"/>
                <a:cs typeface="Times New Roman" panose="02020603050405020304" pitchFamily="18" charset="0"/>
              </a:rPr>
              <a:t>)</a:t>
            </a:r>
            <a:r>
              <a:rPr lang="zh-CN" altLang="zh-CN" sz="2400">
                <a:cs typeface="Times New Roman" panose="02020603050405020304" pitchFamily="18" charset="0"/>
              </a:rPr>
              <a:t>；交通</a:t>
            </a:r>
            <a:r>
              <a:rPr lang="en-US" altLang="zh-CN" sz="2400">
                <a:ea typeface="Times New Roman" panose="02020603050405020304" pitchFamily="18" charset="0"/>
                <a:cs typeface="Times New Roman" panose="02020603050405020304" pitchFamily="18" charset="0"/>
              </a:rPr>
              <a:t>(</a:t>
            </a:r>
            <a:r>
              <a:rPr lang="zh-CN" altLang="zh-CN" sz="2400">
                <a:cs typeface="Times New Roman" panose="02020603050405020304" pitchFamily="18" charset="0"/>
              </a:rPr>
              <a:t>或出行</a:t>
            </a:r>
            <a:r>
              <a:rPr lang="en-US" altLang="zh-CN" sz="2400">
                <a:ea typeface="Times New Roman" panose="02020603050405020304" pitchFamily="18" charset="0"/>
                <a:cs typeface="Times New Roman" panose="02020603050405020304" pitchFamily="18" charset="0"/>
              </a:rPr>
              <a:t>)</a:t>
            </a:r>
            <a:r>
              <a:rPr lang="zh-CN" altLang="zh-CN" sz="2400">
                <a:cs typeface="Times New Roman" panose="02020603050405020304" pitchFamily="18" charset="0"/>
              </a:rPr>
              <a:t>；卫生</a:t>
            </a:r>
            <a:r>
              <a:rPr lang="en-US" altLang="zh-CN" sz="2400">
                <a:ea typeface="Times New Roman" panose="02020603050405020304" pitchFamily="18" charset="0"/>
                <a:cs typeface="Times New Roman" panose="02020603050405020304" pitchFamily="18" charset="0"/>
              </a:rPr>
              <a:t>(</a:t>
            </a:r>
            <a:r>
              <a:rPr lang="zh-CN" altLang="zh-CN" sz="2400">
                <a:cs typeface="Times New Roman" panose="02020603050405020304" pitchFamily="18" charset="0"/>
              </a:rPr>
              <a:t>或生活习惯</a:t>
            </a:r>
            <a:r>
              <a:rPr lang="en-US" altLang="zh-CN" sz="2400">
                <a:ea typeface="Times New Roman" panose="02020603050405020304" pitchFamily="18" charset="0"/>
                <a:cs typeface="Times New Roman" panose="02020603050405020304" pitchFamily="18" charset="0"/>
              </a:rPr>
              <a:t>)</a:t>
            </a:r>
            <a:r>
              <a:rPr lang="zh-CN" altLang="zh-CN" sz="2400">
                <a:cs typeface="Times New Roman" panose="02020603050405020304" pitchFamily="18" charset="0"/>
              </a:rPr>
              <a:t>。</a:t>
            </a:r>
            <a:endParaRPr lang="zh-CN" altLang="zh-CN" sz="1200">
              <a:solidFill>
                <a:srgbClr val="000000"/>
              </a:solidFill>
              <a:cs typeface="Times New Roman" panose="02020603050405020304" pitchFamily="18" charset="0"/>
            </a:endParaRPr>
          </a:p>
        </p:txBody>
      </p:sp>
      <p:sp>
        <p:nvSpPr>
          <p:cNvPr id="5" name="矩形 4"/>
          <p:cNvSpPr/>
          <p:nvPr/>
        </p:nvSpPr>
        <p:spPr>
          <a:xfrm>
            <a:off x="385291" y="3485566"/>
            <a:ext cx="7582123" cy="646331"/>
          </a:xfrm>
          <a:prstGeom prst="rect">
            <a:avLst/>
          </a:prstGeom>
        </p:spPr>
        <p:txBody>
          <a:bodyPr wrap="square">
            <a:spAutoFit/>
          </a:bodyPr>
          <a:lstStyle/>
          <a:p>
            <a:pPr>
              <a:lnSpc>
                <a:spcPct val="150000"/>
              </a:lnSpc>
              <a:spcAft>
                <a:spcPts val="0"/>
              </a:spcAft>
            </a:pPr>
            <a:r>
              <a:rPr lang="zh-CN" altLang="zh-CN" sz="2400">
                <a:cs typeface="Times New Roman" panose="02020603050405020304" pitchFamily="18" charset="0"/>
              </a:rPr>
              <a:t>电话。方便了人们之间的联系。</a:t>
            </a:r>
            <a:r>
              <a:rPr lang="en-US" altLang="zh-CN" sz="2400">
                <a:ea typeface="Times New Roman" panose="02020603050405020304" pitchFamily="18" charset="0"/>
                <a:cs typeface="Times New Roman" panose="02020603050405020304" pitchFamily="18" charset="0"/>
              </a:rPr>
              <a:t>(</a:t>
            </a:r>
            <a:r>
              <a:rPr lang="zh-CN" altLang="zh-CN" sz="2400">
                <a:ea typeface="楷体" panose="02010609060101010101" pitchFamily="49" charset="-122"/>
                <a:cs typeface="Times New Roman" panose="02020603050405020304" pitchFamily="18" charset="0"/>
              </a:rPr>
              <a:t>言之有理即可</a:t>
            </a:r>
            <a:r>
              <a:rPr lang="en-US" altLang="zh-CN" sz="2400">
                <a:ea typeface="Times New Roman" panose="02020603050405020304" pitchFamily="18" charset="0"/>
                <a:cs typeface="Times New Roman" panose="02020603050405020304" pitchFamily="18" charset="0"/>
              </a:rPr>
              <a:t>)</a:t>
            </a:r>
            <a:endParaRPr lang="zh-CN" altLang="zh-CN" sz="1200">
              <a:solidFill>
                <a:srgbClr val="000000"/>
              </a:solidFill>
              <a:cs typeface="Times New Roman" panose="02020603050405020304" pitchFamily="18" charset="0"/>
            </a:endParaRPr>
          </a:p>
        </p:txBody>
      </p:sp>
    </p:spTree>
    <p:extLst>
      <p:ext uri="{BB962C8B-B14F-4D97-AF65-F5344CB8AC3E}">
        <p14:creationId xmlns:p14="http://schemas.microsoft.com/office/powerpoint/2010/main" val="38721573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934830"/>
            <a:ext cx="11485848" cy="2862322"/>
          </a:xfrm>
        </p:spPr>
        <p:txBody>
          <a:bodyPr/>
          <a:lstStyle/>
          <a:p>
            <a:pPr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11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科技</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改变人类社会，给人类社会带来了巨大的变化。阅读下列材料，回答问题。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材料一</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这次革命可以使人们</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以更快的速度跨越海洋</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乘坐</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进行长途旅行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还为生活在欧美地区成百上千万的人带去了高质量的服装、各种家居用品和娱乐活动。在此之前</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这些是他们不敢想的。</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pPr>
            <a:r>
              <a:rPr lang="en-US" altLang="zh-CN">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摘编自</a:t>
            </a:r>
            <a:r>
              <a:rPr lang="en-US" altLang="zh-CN">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英</a:t>
            </a:r>
            <a:r>
              <a:rPr lang="en-US" altLang="zh-CN">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安德鲁</a:t>
            </a:r>
            <a:r>
              <a:rPr lang="en-US" altLang="zh-CN" i="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玛尔</a:t>
            </a:r>
            <a:r>
              <a:rPr lang="zh-CN" altLang="zh-CN"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《世界史》</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406574" y="928772"/>
            <a:ext cx="7410450" cy="1076325"/>
          </a:xfrm>
          <a:prstGeom prst="rect">
            <a:avLst/>
          </a:prstGeom>
        </p:spPr>
      </p:pic>
    </p:spTree>
    <p:extLst>
      <p:ext uri="{BB962C8B-B14F-4D97-AF65-F5344CB8AC3E}">
        <p14:creationId xmlns:p14="http://schemas.microsoft.com/office/powerpoint/2010/main" val="191319394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电的发明和应用</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打开了解放生产力的大门</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开辟了一个新的时代。与第一次技术革命截然不同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第二次技术革命完全是在近代科学理论直接指导下兴起和发展起来的。科学通过先进的技术直接转化为强大的生产力</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从而为工业开辟空前广阔的领域和提供空前的发展速度。</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pPr>
            <a:r>
              <a:rPr lang="en-US" altLang="zh-CN">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摘编自王斯德</a:t>
            </a:r>
            <a:r>
              <a:rPr lang="zh-CN" altLang="zh-CN"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《世界通史》</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72036691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pP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根据材料一，指出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这次革命</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使人们的生活发生了怎样的变化。根据材料二，指出第二次技术革命与第一次技术革命相比有什么显著特点</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34566" y="1844824"/>
            <a:ext cx="11440128" cy="2308324"/>
          </a:xfrm>
          <a:prstGeom prst="rect">
            <a:avLst/>
          </a:prstGeom>
        </p:spPr>
        <p:txBody>
          <a:bodyPr wrap="square">
            <a:spAutoFit/>
          </a:bodyPr>
          <a:lstStyle/>
          <a:p>
            <a:pPr>
              <a:lnSpc>
                <a:spcPct val="150000"/>
              </a:lnSpc>
              <a:spcAft>
                <a:spcPts val="0"/>
              </a:spcAft>
            </a:pPr>
            <a:r>
              <a:rPr lang="zh-CN" altLang="zh-CN" sz="2400">
                <a:cs typeface="Times New Roman" panose="02020603050405020304" pitchFamily="18" charset="0"/>
              </a:rPr>
              <a:t>乘坐轮船、火车进行长途旅行</a:t>
            </a:r>
            <a:r>
              <a:rPr lang="en-US" altLang="zh-CN" sz="2400">
                <a:ea typeface="Times New Roman" panose="02020603050405020304" pitchFamily="18" charset="0"/>
                <a:cs typeface="Times New Roman" panose="02020603050405020304" pitchFamily="18" charset="0"/>
              </a:rPr>
              <a:t>(</a:t>
            </a:r>
            <a:r>
              <a:rPr lang="zh-CN" altLang="zh-CN" sz="2400">
                <a:cs typeface="Times New Roman" panose="02020603050405020304" pitchFamily="18" charset="0"/>
              </a:rPr>
              <a:t>或出现了火车、轮船等新式交通工具；或改变了人们的出行方式</a:t>
            </a:r>
            <a:r>
              <a:rPr lang="en-US" altLang="zh-CN" sz="2400">
                <a:ea typeface="Times New Roman" panose="02020603050405020304" pitchFamily="18" charset="0"/>
                <a:cs typeface="Times New Roman" panose="02020603050405020304" pitchFamily="18" charset="0"/>
              </a:rPr>
              <a:t>)</a:t>
            </a:r>
            <a:r>
              <a:rPr lang="zh-CN" altLang="zh-CN" sz="2400">
                <a:cs typeface="Times New Roman" panose="02020603050405020304" pitchFamily="18" charset="0"/>
              </a:rPr>
              <a:t>；出现了高质量的服装、家居用品和丰富的娱乐活动</a:t>
            </a:r>
            <a:r>
              <a:rPr lang="en-US" altLang="zh-CN" sz="2400">
                <a:ea typeface="Times New Roman" panose="02020603050405020304" pitchFamily="18" charset="0"/>
                <a:cs typeface="Times New Roman" panose="02020603050405020304" pitchFamily="18" charset="0"/>
              </a:rPr>
              <a:t>(</a:t>
            </a:r>
            <a:r>
              <a:rPr lang="zh-CN" altLang="zh-CN" sz="2400">
                <a:cs typeface="Times New Roman" panose="02020603050405020304" pitchFamily="18" charset="0"/>
              </a:rPr>
              <a:t>或改变了人们的生活方式；或改善了人们的生活质量</a:t>
            </a:r>
            <a:r>
              <a:rPr lang="en-US" altLang="zh-CN" sz="2400">
                <a:ea typeface="Times New Roman" panose="02020603050405020304" pitchFamily="18" charset="0"/>
                <a:cs typeface="Times New Roman" panose="02020603050405020304" pitchFamily="18" charset="0"/>
              </a:rPr>
              <a:t>)</a:t>
            </a:r>
            <a:r>
              <a:rPr lang="zh-CN" altLang="zh-CN" sz="2400">
                <a:cs typeface="Times New Roman" panose="02020603050405020304" pitchFamily="18" charset="0"/>
              </a:rPr>
              <a:t>。科学与技术紧密结合</a:t>
            </a:r>
            <a:r>
              <a:rPr lang="en-US" altLang="zh-CN" sz="2400">
                <a:ea typeface="Times New Roman" panose="02020603050405020304" pitchFamily="18" charset="0"/>
                <a:cs typeface="Times New Roman" panose="02020603050405020304" pitchFamily="18" charset="0"/>
              </a:rPr>
              <a:t>(</a:t>
            </a:r>
            <a:r>
              <a:rPr lang="zh-CN" altLang="zh-CN" sz="2400">
                <a:cs typeface="Times New Roman" panose="02020603050405020304" pitchFamily="18" charset="0"/>
              </a:rPr>
              <a:t>或完全是在近代科学理论直接指导下兴起和发展起来的；或科学研究同工业生产紧密结合</a:t>
            </a:r>
            <a:r>
              <a:rPr lang="en-US" altLang="zh-CN" sz="2400">
                <a:ea typeface="Times New Roman" panose="02020603050405020304" pitchFamily="18" charset="0"/>
                <a:cs typeface="Times New Roman" panose="02020603050405020304" pitchFamily="18" charset="0"/>
              </a:rPr>
              <a:t>)</a:t>
            </a:r>
            <a:r>
              <a:rPr lang="zh-CN" altLang="zh-CN" sz="2400">
                <a:cs typeface="Times New Roman" panose="02020603050405020304" pitchFamily="18" charset="0"/>
              </a:rPr>
              <a:t>。</a:t>
            </a:r>
            <a:endParaRPr lang="zh-CN" altLang="zh-CN" sz="1200">
              <a:solidFill>
                <a:srgbClr val="000000"/>
              </a:solidFill>
              <a:cs typeface="Times New Roman" panose="02020603050405020304" pitchFamily="18" charset="0"/>
            </a:endParaRPr>
          </a:p>
        </p:txBody>
      </p:sp>
      <p:sp>
        <p:nvSpPr>
          <p:cNvPr id="4" name="内容占位符 1"/>
          <p:cNvSpPr txBox="1">
            <a:spLocks/>
          </p:cNvSpPr>
          <p:nvPr/>
        </p:nvSpPr>
        <p:spPr bwMode="auto">
          <a:xfrm>
            <a:off x="360854" y="4077072"/>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spcAft>
                <a:spcPts val="0"/>
              </a:spcAft>
            </a:pP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综合上述材料并结合所学知识，谈谈科学技术发展带来的社会进步和社会问题。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334566" y="4623519"/>
            <a:ext cx="11368120" cy="1130246"/>
          </a:xfrm>
          <a:prstGeom prst="rect">
            <a:avLst/>
          </a:prstGeom>
        </p:spPr>
        <p:txBody>
          <a:bodyPr wrap="square">
            <a:spAutoFit/>
          </a:bodyPr>
          <a:lstStyle/>
          <a:p>
            <a:pPr algn="just">
              <a:lnSpc>
                <a:spcPct val="150000"/>
              </a:lnSpc>
              <a:spcAft>
                <a:spcPts val="0"/>
              </a:spcAft>
            </a:pPr>
            <a:r>
              <a:rPr lang="zh-CN" altLang="zh-CN" sz="2400">
                <a:cs typeface="Times New Roman" panose="02020603050405020304" pitchFamily="18" charset="0"/>
              </a:rPr>
              <a:t>科技是一把双刃剑，既推动了社会生产力的发展，改变了人们的生活方式，也不可避免地带来了诸如环境破坏、贫富分化等社会问题。</a:t>
            </a:r>
            <a:endParaRPr lang="zh-CN" altLang="zh-CN" sz="1200">
              <a:solidFill>
                <a:srgbClr val="000000"/>
              </a:solidFill>
              <a:cs typeface="Times New Roman" panose="02020603050405020304" pitchFamily="18" charset="0"/>
            </a:endParaRPr>
          </a:p>
        </p:txBody>
      </p:sp>
    </p:spTree>
    <p:extLst>
      <p:ext uri="{BB962C8B-B14F-4D97-AF65-F5344CB8AC3E}">
        <p14:creationId xmlns:p14="http://schemas.microsoft.com/office/powerpoint/2010/main" val="29984670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918573"/>
            <a:ext cx="11485848" cy="3970318"/>
          </a:xfrm>
        </p:spPr>
        <p:txBody>
          <a:bodyPr/>
          <a:lstStyle/>
          <a:p>
            <a:pPr hangingPunct="0">
              <a:spcAft>
                <a:spcPts val="0"/>
              </a:spcAft>
            </a:pP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知识点</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电的应用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1870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年以后，各种新技术、新发明层出不穷，并被迅速应用于工业生产，大大促进了经济的发展。这种现象发生的主要原因是</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科学研究的发展</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国际工人运动的发展</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封建统治的终结</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民族解放运动的</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兴起</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6311230" y="3140968"/>
            <a:ext cx="407484" cy="461665"/>
          </a:xfrm>
          <a:prstGeom prst="rect">
            <a:avLst/>
          </a:prstGeom>
        </p:spPr>
        <p:txBody>
          <a:bodyPr wrap="none">
            <a:spAutoFit/>
          </a:bodyPr>
          <a:lstStyle/>
          <a:p>
            <a:r>
              <a:rPr lang="en-US" altLang="zh-CN" sz="2400">
                <a:cs typeface="Times New Roman" panose="02020603050405020304" pitchFamily="18" charset="0"/>
              </a:rPr>
              <a:t>A</a:t>
            </a:r>
            <a:endParaRPr lang="zh-CN" altLang="en-US"/>
          </a:p>
        </p:txBody>
      </p:sp>
      <p:pic>
        <p:nvPicPr>
          <p:cNvPr id="4" name="图片 3"/>
          <p:cNvPicPr>
            <a:picLocks noChangeAspect="1"/>
          </p:cNvPicPr>
          <p:nvPr/>
        </p:nvPicPr>
        <p:blipFill>
          <a:blip r:embed="rId2"/>
          <a:stretch>
            <a:fillRect/>
          </a:stretch>
        </p:blipFill>
        <p:spPr>
          <a:xfrm>
            <a:off x="360854" y="943858"/>
            <a:ext cx="7448550" cy="1057275"/>
          </a:xfrm>
          <a:prstGeom prst="rect">
            <a:avLst/>
          </a:prstGeom>
        </p:spPr>
      </p:pic>
    </p:spTree>
    <p:extLst>
      <p:ext uri="{BB962C8B-B14F-4D97-AF65-F5344CB8AC3E}">
        <p14:creationId xmlns:p14="http://schemas.microsoft.com/office/powerpoint/2010/main" val="22410367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次工业革命时期，新技术、新发明层出不穷，带动了许多新兴工业部门的兴起。</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新兴工业部门</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指的是</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煤炭和石油</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冶金和采矿</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交通和纺织</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电力和</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石化</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4464900" y="1425315"/>
            <a:ext cx="407484" cy="461665"/>
          </a:xfrm>
          <a:prstGeom prst="rect">
            <a:avLst/>
          </a:prstGeom>
        </p:spPr>
        <p:txBody>
          <a:bodyPr wrap="none">
            <a:spAutoFit/>
          </a:bodyPr>
          <a:lstStyle/>
          <a:p>
            <a:r>
              <a:rPr lang="en-US" altLang="zh-CN" sz="2400">
                <a:cs typeface="Times New Roman" panose="02020603050405020304" pitchFamily="18" charset="0"/>
              </a:rPr>
              <a:t>D</a:t>
            </a:r>
            <a:endParaRPr lang="zh-CN" altLang="en-US"/>
          </a:p>
        </p:txBody>
      </p:sp>
    </p:spTree>
    <p:extLst>
      <p:ext uri="{BB962C8B-B14F-4D97-AF65-F5344CB8AC3E}">
        <p14:creationId xmlns:p14="http://schemas.microsoft.com/office/powerpoint/2010/main" val="26708328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pP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知识点</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内燃机和新的交通工具</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次工业革命在交通运输领域引发了一场变革。图中汽车使用的发动机是</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早期</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汽车</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电焊机</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电动机</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发电机</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内燃机</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kd08.jpg" descr="id:2147490116;FounderCES"/>
          <p:cNvPicPr/>
          <p:nvPr/>
        </p:nvPicPr>
        <p:blipFill>
          <a:blip r:embed="rId2"/>
          <a:stretch>
            <a:fillRect/>
          </a:stretch>
        </p:blipFill>
        <p:spPr>
          <a:xfrm>
            <a:off x="4727054" y="2060848"/>
            <a:ext cx="2621280" cy="1814830"/>
          </a:xfrm>
          <a:prstGeom prst="rect">
            <a:avLst/>
          </a:prstGeom>
        </p:spPr>
      </p:pic>
      <p:sp>
        <p:nvSpPr>
          <p:cNvPr id="4" name="矩形 3"/>
          <p:cNvSpPr/>
          <p:nvPr/>
        </p:nvSpPr>
        <p:spPr>
          <a:xfrm>
            <a:off x="10872298" y="1430028"/>
            <a:ext cx="407484" cy="461665"/>
          </a:xfrm>
          <a:prstGeom prst="rect">
            <a:avLst/>
          </a:prstGeom>
        </p:spPr>
        <p:txBody>
          <a:bodyPr wrap="none">
            <a:spAutoFit/>
          </a:bodyPr>
          <a:lstStyle/>
          <a:p>
            <a:r>
              <a:rPr lang="en-US" altLang="zh-CN" sz="2400">
                <a:cs typeface="Times New Roman" panose="02020603050405020304" pitchFamily="18" charset="0"/>
              </a:rPr>
              <a:t>D</a:t>
            </a:r>
            <a:endParaRPr lang="zh-CN" altLang="en-US"/>
          </a:p>
        </p:txBody>
      </p:sp>
    </p:spTree>
    <p:extLst>
      <p:ext uri="{BB962C8B-B14F-4D97-AF65-F5344CB8AC3E}">
        <p14:creationId xmlns:p14="http://schemas.microsoft.com/office/powerpoint/2010/main" val="20345913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近年来</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，我国新能源汽车快速发展。</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年，我国全年汽车出口量跃居全球第一，其中新能源汽车成为增长的主力军。回顾历史，</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1885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年，德国人卡尔</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本茨发明了第一辆汽车，从此开启了汽车时代，这得益于创新科技的推动。下列发明创造中同属于这个时代的是</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水力织布机大大提高织布的速度</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莱特兄弟的飞机试飞成功</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瓦特制成改良型蒸汽机投入使用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斯蒂芬森发明的火车</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机车</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2350790" y="2546612"/>
            <a:ext cx="389850" cy="461665"/>
          </a:xfrm>
          <a:prstGeom prst="rect">
            <a:avLst/>
          </a:prstGeom>
        </p:spPr>
        <p:txBody>
          <a:bodyPr wrap="none">
            <a:spAutoFit/>
          </a:bodyPr>
          <a:lstStyle/>
          <a:p>
            <a:r>
              <a:rPr lang="en-US" altLang="zh-CN" sz="2400">
                <a:cs typeface="Times New Roman" panose="02020603050405020304" pitchFamily="18" charset="0"/>
              </a:rPr>
              <a:t>B</a:t>
            </a:r>
            <a:endParaRPr lang="zh-CN" altLang="en-US"/>
          </a:p>
        </p:txBody>
      </p:sp>
    </p:spTree>
    <p:extLst>
      <p:ext uri="{BB962C8B-B14F-4D97-AF65-F5344CB8AC3E}">
        <p14:creationId xmlns:p14="http://schemas.microsoft.com/office/powerpoint/2010/main" val="25633339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pP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知识点</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化学工业和新材料</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5 </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天津中考</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第二次工业革命中现代化学工业的产生，是应用技术领域中的一项重大突破。发明了现代炸药的化学家是</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爱迪生</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狄塞尔</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本茨</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诺贝尔</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5735166" y="1967849"/>
            <a:ext cx="407484" cy="461665"/>
          </a:xfrm>
          <a:prstGeom prst="rect">
            <a:avLst/>
          </a:prstGeom>
        </p:spPr>
        <p:txBody>
          <a:bodyPr wrap="none">
            <a:spAutoFit/>
          </a:bodyPr>
          <a:lstStyle/>
          <a:p>
            <a:r>
              <a:rPr lang="en-US" altLang="zh-CN" sz="2400">
                <a:cs typeface="Times New Roman" panose="02020603050405020304" pitchFamily="18" charset="0"/>
              </a:rPr>
              <a:t>D</a:t>
            </a:r>
            <a:endParaRPr lang="zh-CN" altLang="en-US"/>
          </a:p>
        </p:txBody>
      </p:sp>
    </p:spTree>
    <p:extLst>
      <p:ext uri="{BB962C8B-B14F-4D97-AF65-F5344CB8AC3E}">
        <p14:creationId xmlns:p14="http://schemas.microsoft.com/office/powerpoint/2010/main" val="3556012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6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这个科技不断变革和升级的时代，塑料不再是简单的玩具和袋子材料。从塑料袋、脸盆等通用塑料，到汽车、电器配件等工程塑料，其融入了生活和生产的方方面面。这种材料</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诞生于赛璐珞制造技术的发明</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开辟了新的纺织品生产领域</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是诺贝尔经过多年研究而发明</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阻碍了石油化学工业的</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发展</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2342164" y="1967849"/>
            <a:ext cx="407484" cy="461665"/>
          </a:xfrm>
          <a:prstGeom prst="rect">
            <a:avLst/>
          </a:prstGeom>
        </p:spPr>
        <p:txBody>
          <a:bodyPr wrap="square">
            <a:spAutoFit/>
          </a:bodyPr>
          <a:lstStyle/>
          <a:p>
            <a:r>
              <a:rPr lang="en-US" altLang="zh-CN" sz="2400">
                <a:cs typeface="Times New Roman" panose="02020603050405020304" pitchFamily="18" charset="0"/>
              </a:rPr>
              <a:t>A</a:t>
            </a:r>
            <a:endParaRPr lang="zh-CN" altLang="en-US"/>
          </a:p>
        </p:txBody>
      </p:sp>
    </p:spTree>
    <p:extLst>
      <p:ext uri="{BB962C8B-B14F-4D97-AF65-F5344CB8AC3E}">
        <p14:creationId xmlns:p14="http://schemas.microsoft.com/office/powerpoint/2010/main" val="16015634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906954"/>
            <a:ext cx="11485848" cy="3970318"/>
          </a:xfrm>
        </p:spPr>
        <p:txBody>
          <a:bodyPr/>
          <a:lstStyle/>
          <a:p>
            <a:pPr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7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美国</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某快马邮递公司业务鼎盛期拥有</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400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多匹马和大约</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名骑手。但它于</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1860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日开业，</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1861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日倒闭，其原因就在一幅名为《小马快递员穿过电报杆》的油画中。这表明</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邮递公司发展不稳定</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科技发展冲击传统行业</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骑士制度逆时代潮流</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油画作品是第一手</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史料</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2926854" y="3137975"/>
            <a:ext cx="389850" cy="461665"/>
          </a:xfrm>
          <a:prstGeom prst="rect">
            <a:avLst/>
          </a:prstGeom>
        </p:spPr>
        <p:txBody>
          <a:bodyPr wrap="none">
            <a:spAutoFit/>
          </a:bodyPr>
          <a:lstStyle/>
          <a:p>
            <a:r>
              <a:rPr lang="en-US" altLang="zh-CN" sz="2400">
                <a:cs typeface="Times New Roman" panose="02020603050405020304" pitchFamily="18" charset="0"/>
              </a:rPr>
              <a:t>B</a:t>
            </a:r>
            <a:endParaRPr lang="zh-CN" altLang="en-US"/>
          </a:p>
        </p:txBody>
      </p:sp>
      <p:pic>
        <p:nvPicPr>
          <p:cNvPr id="5" name="图片 4"/>
          <p:cNvPicPr>
            <a:picLocks noChangeAspect="1"/>
          </p:cNvPicPr>
          <p:nvPr/>
        </p:nvPicPr>
        <p:blipFill>
          <a:blip r:embed="rId2"/>
          <a:stretch>
            <a:fillRect/>
          </a:stretch>
        </p:blipFill>
        <p:spPr>
          <a:xfrm>
            <a:off x="371528" y="860343"/>
            <a:ext cx="7448550" cy="1143000"/>
          </a:xfrm>
          <a:prstGeom prst="rect">
            <a:avLst/>
          </a:prstGeom>
        </p:spPr>
      </p:pic>
    </p:spTree>
    <p:extLst>
      <p:ext uri="{BB962C8B-B14F-4D97-AF65-F5344CB8AC3E}">
        <p14:creationId xmlns:p14="http://schemas.microsoft.com/office/powerpoint/2010/main" val="36741620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rPr>
              <a:t>8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观察</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下图，分析导致</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世纪末</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世纪初世界石油产量发生变化的主要因素是</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珍妮机的发明</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蒸汽机的改进</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内燃机的发明</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电力广泛</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应用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ds9.jpg" descr="id:2147490144;FounderCES"/>
          <p:cNvPicPr/>
          <p:nvPr/>
        </p:nvPicPr>
        <p:blipFill>
          <a:blip r:embed="rId2"/>
          <a:stretch>
            <a:fillRect/>
          </a:stretch>
        </p:blipFill>
        <p:spPr>
          <a:xfrm>
            <a:off x="2782838" y="1412776"/>
            <a:ext cx="5762625" cy="3086100"/>
          </a:xfrm>
          <a:prstGeom prst="rect">
            <a:avLst/>
          </a:prstGeom>
        </p:spPr>
      </p:pic>
      <p:sp>
        <p:nvSpPr>
          <p:cNvPr id="4" name="矩形 3"/>
          <p:cNvSpPr/>
          <p:nvPr/>
        </p:nvSpPr>
        <p:spPr>
          <a:xfrm>
            <a:off x="10847734" y="908720"/>
            <a:ext cx="407484" cy="461665"/>
          </a:xfrm>
          <a:prstGeom prst="rect">
            <a:avLst/>
          </a:prstGeom>
        </p:spPr>
        <p:txBody>
          <a:bodyPr wrap="none">
            <a:spAutoFit/>
          </a:bodyPr>
          <a:lstStyle/>
          <a:p>
            <a:r>
              <a:rPr lang="en-US" altLang="zh-CN" sz="2400">
                <a:cs typeface="Times New Roman" panose="02020603050405020304" pitchFamily="18" charset="0"/>
              </a:rPr>
              <a:t>C</a:t>
            </a:r>
            <a:endParaRPr lang="zh-CN" altLang="en-US"/>
          </a:p>
        </p:txBody>
      </p:sp>
    </p:spTree>
    <p:extLst>
      <p:ext uri="{BB962C8B-B14F-4D97-AF65-F5344CB8AC3E}">
        <p14:creationId xmlns:p14="http://schemas.microsoft.com/office/powerpoint/2010/main" val="4942173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9525" algn="ctr">
          <a:solidFill>
            <a:srgbClr val="003300"/>
          </a:solidFill>
          <a:miter lim="800000"/>
          <a:headEnd/>
          <a:tailEnd/>
        </a:ln>
        <a:effectLst/>
        <a:extLst>
          <a:ext uri="{909E8E84-426E-40DD-AFC4-6F175D3DCCD1}">
            <a14:hiddenFill xmlns:a14="http://schemas.microsoft.com/office/drawing/2010/main">
              <a:solidFill>
                <a:srgbClr val="3FB564"/>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rtlCol="0" anchor="ctr" anchorCtr="0" compatLnSpc="1">
        <a:prstTxWarp prst="textNoShape">
          <a:avLst/>
        </a:prstTxWarp>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itchFamily="18" charset="0"/>
          </a:defRPr>
        </a:defPPr>
      </a:lstStyle>
    </a:txDef>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992</TotalTime>
  <Words>1284</Words>
  <Application>Microsoft Office PowerPoint</Application>
  <PresentationFormat>自定义</PresentationFormat>
  <Paragraphs>84</Paragraphs>
  <Slides>16</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16</vt:i4>
      </vt:variant>
    </vt:vector>
  </HeadingPairs>
  <TitlesOfParts>
    <vt:vector size="24" baseType="lpstr">
      <vt:lpstr>仿宋</vt:lpstr>
      <vt:lpstr>黑体</vt:lpstr>
      <vt:lpstr>楷体</vt:lpstr>
      <vt:lpstr>宋体</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Microsoft</cp:lastModifiedBy>
  <cp:revision>293</cp:revision>
  <dcterms:created xsi:type="dcterms:W3CDTF">2020-11-06T05:24:40Z</dcterms:created>
  <dcterms:modified xsi:type="dcterms:W3CDTF">2024-12-17T01:31:22Z</dcterms:modified>
</cp:coreProperties>
</file>